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107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A901A899-11A7-4AF6-A647-928A689675C4}" type="datetimeFigureOut">
              <a:rPr lang="ru-RU" smtClean="0"/>
              <a:t>24.09.2025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EF7104F-6403-4019-A452-718ACF4E0CCE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6221227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1A899-11A7-4AF6-A647-928A689675C4}" type="datetimeFigureOut">
              <a:rPr lang="ru-RU" smtClean="0"/>
              <a:t>24.09.2025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7104F-6403-4019-A452-718ACF4E0C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825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1A899-11A7-4AF6-A647-928A689675C4}" type="datetimeFigureOut">
              <a:rPr lang="ru-RU" smtClean="0"/>
              <a:t>24.09.2025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7104F-6403-4019-A452-718ACF4E0C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166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1A899-11A7-4AF6-A647-928A689675C4}" type="datetimeFigureOut">
              <a:rPr lang="ru-RU" smtClean="0"/>
              <a:t>24.09.2025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7104F-6403-4019-A452-718ACF4E0C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6631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901A899-11A7-4AF6-A647-928A689675C4}" type="datetimeFigureOut">
              <a:rPr lang="ru-RU" smtClean="0"/>
              <a:t>24.09.2025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EF7104F-6403-4019-A452-718ACF4E0CCE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5571254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1A899-11A7-4AF6-A647-928A689675C4}" type="datetimeFigureOut">
              <a:rPr lang="ru-RU" smtClean="0"/>
              <a:t>24.09.2025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7104F-6403-4019-A452-718ACF4E0C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656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1A899-11A7-4AF6-A647-928A689675C4}" type="datetimeFigureOut">
              <a:rPr lang="ru-RU" smtClean="0"/>
              <a:t>24.09.2025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7104F-6403-4019-A452-718ACF4E0C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644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1A899-11A7-4AF6-A647-928A689675C4}" type="datetimeFigureOut">
              <a:rPr lang="ru-RU" smtClean="0"/>
              <a:t>24.09.2025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7104F-6403-4019-A452-718ACF4E0C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465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1A899-11A7-4AF6-A647-928A689675C4}" type="datetimeFigureOut">
              <a:rPr lang="ru-RU" smtClean="0"/>
              <a:t>24.09.2025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7104F-6403-4019-A452-718ACF4E0C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121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901A899-11A7-4AF6-A647-928A689675C4}" type="datetimeFigureOut">
              <a:rPr lang="ru-RU" smtClean="0"/>
              <a:t>24.09.2025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EF7104F-6403-4019-A452-718ACF4E0CCE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64533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901A899-11A7-4AF6-A647-928A689675C4}" type="datetimeFigureOut">
              <a:rPr lang="ru-RU" smtClean="0"/>
              <a:t>24.09.2025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EF7104F-6403-4019-A452-718ACF4E0CCE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96517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A901A899-11A7-4AF6-A647-928A689675C4}" type="datetimeFigureOut">
              <a:rPr lang="ru-RU" smtClean="0"/>
              <a:t>24.09.2025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3EF7104F-6403-4019-A452-718ACF4E0CCE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27589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BB74091-09FE-44AF-8325-7FE6E175F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4A5D86-C750-3C07-E542-4E0D7AC391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1377" y="4446551"/>
            <a:ext cx="10720685" cy="936769"/>
          </a:xfrm>
        </p:spPr>
        <p:txBody>
          <a:bodyPr>
            <a:normAutofit/>
          </a:bodyPr>
          <a:lstStyle/>
          <a:p>
            <a:r>
              <a:rPr lang="ru-RU" sz="3400" dirty="0">
                <a:latin typeface="Times New Roman" panose="02020603050405020304" pitchFamily="18" charset="0"/>
                <a:ea typeface="Calibri" panose="020F0502020204030204" pitchFamily="34" charset="0"/>
              </a:rPr>
              <a:t>З</a:t>
            </a:r>
            <a:r>
              <a:rPr lang="ru-RU" sz="3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акаливание ребенка первого года жизни </a:t>
            </a:r>
            <a:endParaRPr lang="ru-RU" sz="34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44A9E5-53A7-04F0-80B8-0BE8C3482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9017" y="5383320"/>
            <a:ext cx="10703045" cy="1291019"/>
          </a:xfrm>
        </p:spPr>
        <p:txBody>
          <a:bodyPr>
            <a:normAutofit/>
          </a:bodyPr>
          <a:lstStyle/>
          <a:p>
            <a:pPr>
              <a:lnSpc>
                <a:spcPct val="102000"/>
              </a:lnSpc>
              <a:spcAft>
                <a:spcPts val="600"/>
              </a:spcAft>
            </a:pPr>
            <a:r>
              <a:rPr lang="ru-RU" sz="2000" dirty="0">
                <a:latin typeface="Times New Roman" panose="02020603050405020304" pitchFamily="18" charset="0"/>
                <a:ea typeface="ADLaM Display" panose="020F0502020204030204" pitchFamily="2" charset="0"/>
                <a:cs typeface="Times New Roman" panose="02020603050405020304" pitchFamily="18" charset="0"/>
              </a:rPr>
              <a:t>Выполнила: студентка 1 курса 113гр.</a:t>
            </a:r>
          </a:p>
          <a:p>
            <a:pPr>
              <a:lnSpc>
                <a:spcPct val="102000"/>
              </a:lnSpc>
              <a:spcAft>
                <a:spcPts val="600"/>
              </a:spcAft>
            </a:pPr>
            <a:r>
              <a:rPr lang="ru-RU" sz="2000" dirty="0">
                <a:latin typeface="Times New Roman" panose="02020603050405020304" pitchFamily="18" charset="0"/>
                <a:ea typeface="ADLaM Display" panose="020F0502020204030204" pitchFamily="2" charset="0"/>
                <a:cs typeface="Times New Roman" panose="02020603050405020304" pitchFamily="18" charset="0"/>
              </a:rPr>
              <a:t>Котельникова Дарья</a:t>
            </a:r>
          </a:p>
          <a:p>
            <a:pPr>
              <a:lnSpc>
                <a:spcPct val="102000"/>
              </a:lnSpc>
              <a:spcAft>
                <a:spcPts val="600"/>
              </a:spcAft>
            </a:pPr>
            <a:r>
              <a:rPr lang="ru-RU" sz="2000" dirty="0">
                <a:latin typeface="Times New Roman" panose="02020603050405020304" pitchFamily="18" charset="0"/>
                <a:ea typeface="ADLaM Display" panose="020F0502020204030204" pitchFamily="2" charset="0"/>
                <a:cs typeface="Times New Roman" panose="02020603050405020304" pitchFamily="18" charset="0"/>
              </a:rPr>
              <a:t>Преподаватель: </a:t>
            </a:r>
            <a:r>
              <a:rPr lang="ru-RU" sz="2000" dirty="0" err="1">
                <a:latin typeface="Times New Roman" panose="02020603050405020304" pitchFamily="18" charset="0"/>
                <a:ea typeface="ADLaM Display" panose="020F0502020204030204" pitchFamily="2" charset="0"/>
                <a:cs typeface="Times New Roman" panose="02020603050405020304" pitchFamily="18" charset="0"/>
              </a:rPr>
              <a:t>Ретунская</a:t>
            </a:r>
            <a:r>
              <a:rPr lang="ru-RU" sz="2000" dirty="0">
                <a:latin typeface="Times New Roman" panose="02020603050405020304" pitchFamily="18" charset="0"/>
                <a:ea typeface="ADLaM Display" panose="020F0502020204030204" pitchFamily="2" charset="0"/>
                <a:cs typeface="Times New Roman" panose="02020603050405020304" pitchFamily="18" charset="0"/>
              </a:rPr>
              <a:t> Полина Сергеевна</a:t>
            </a:r>
          </a:p>
          <a:p>
            <a:pPr>
              <a:lnSpc>
                <a:spcPct val="102000"/>
              </a:lnSpc>
              <a:spcAft>
                <a:spcPts val="600"/>
              </a:spcAft>
            </a:pPr>
            <a:endParaRPr lang="ru-RU" sz="5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315D86-3E98-155D-3F58-6C1307DAD3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" b="66"/>
          <a:stretch>
            <a:fillRect/>
          </a:stretch>
        </p:blipFill>
        <p:spPr>
          <a:xfrm>
            <a:off x="20" y="10"/>
            <a:ext cx="6050260" cy="418711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FD80F6-12B1-E721-F011-67EB5629BE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248" r="3246" b="-2"/>
          <a:stretch>
            <a:fillRect/>
          </a:stretch>
        </p:blipFill>
        <p:spPr>
          <a:xfrm>
            <a:off x="6141720" y="10"/>
            <a:ext cx="6050280" cy="4187119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F30CCEB-94C4-4F72-BA5A-9CEA85302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434936" y="4446551"/>
            <a:ext cx="1957171" cy="1103687"/>
          </a:xfrm>
          <a:custGeom>
            <a:avLst/>
            <a:gdLst>
              <a:gd name="connsiteX0" fmla="*/ 2017702 w 2017702"/>
              <a:gd name="connsiteY0" fmla="*/ 1137821 h 1137821"/>
              <a:gd name="connsiteX1" fmla="*/ 404 w 2017702"/>
              <a:gd name="connsiteY1" fmla="*/ 1137821 h 1137821"/>
              <a:gd name="connsiteX2" fmla="*/ 0 w 2017702"/>
              <a:gd name="connsiteY2" fmla="*/ 900216 h 1137821"/>
              <a:gd name="connsiteX3" fmla="*/ 1767759 w 2017702"/>
              <a:gd name="connsiteY3" fmla="*/ 901031 h 1137821"/>
              <a:gd name="connsiteX4" fmla="*/ 1767759 w 2017702"/>
              <a:gd name="connsiteY4" fmla="*/ 0 h 1137821"/>
              <a:gd name="connsiteX5" fmla="*/ 2017702 w 2017702"/>
              <a:gd name="connsiteY5" fmla="*/ 0 h 113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7702" h="1137821">
                <a:moveTo>
                  <a:pt x="2017702" y="1137821"/>
                </a:moveTo>
                <a:lnTo>
                  <a:pt x="404" y="1137821"/>
                </a:lnTo>
                <a:cubicBezTo>
                  <a:pt x="-404" y="1055814"/>
                  <a:pt x="807" y="982224"/>
                  <a:pt x="0" y="900216"/>
                </a:cubicBezTo>
                <a:lnTo>
                  <a:pt x="1767759" y="901031"/>
                </a:lnTo>
                <a:lnTo>
                  <a:pt x="1767759" y="0"/>
                </a:lnTo>
                <a:lnTo>
                  <a:pt x="2017702" y="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DE1A94F-CC8B-4954-97A7-ADD4F300D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796837" y="5311230"/>
            <a:ext cx="2042265" cy="1213486"/>
          </a:xfrm>
          <a:custGeom>
            <a:avLst/>
            <a:gdLst>
              <a:gd name="connsiteX0" fmla="*/ 1844618 w 2105428"/>
              <a:gd name="connsiteY0" fmla="*/ 0 h 1251016"/>
              <a:gd name="connsiteX1" fmla="*/ 2105428 w 2105428"/>
              <a:gd name="connsiteY1" fmla="*/ 0 h 1251016"/>
              <a:gd name="connsiteX2" fmla="*/ 2105428 w 2105428"/>
              <a:gd name="connsiteY2" fmla="*/ 1251016 h 1251016"/>
              <a:gd name="connsiteX3" fmla="*/ 421 w 2105428"/>
              <a:gd name="connsiteY3" fmla="*/ 1251016 h 1251016"/>
              <a:gd name="connsiteX4" fmla="*/ 0 w 2105428"/>
              <a:gd name="connsiteY4" fmla="*/ 1003081 h 1251016"/>
              <a:gd name="connsiteX5" fmla="*/ 1844618 w 2105428"/>
              <a:gd name="connsiteY5" fmla="*/ 1003931 h 125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5428" h="1251016">
                <a:moveTo>
                  <a:pt x="1844618" y="0"/>
                </a:moveTo>
                <a:lnTo>
                  <a:pt x="2105428" y="0"/>
                </a:lnTo>
                <a:lnTo>
                  <a:pt x="2105428" y="1251016"/>
                </a:lnTo>
                <a:lnTo>
                  <a:pt x="421" y="1251016"/>
                </a:lnTo>
                <a:cubicBezTo>
                  <a:pt x="-421" y="1165443"/>
                  <a:pt x="842" y="1088654"/>
                  <a:pt x="0" y="1003081"/>
                </a:cubicBezTo>
                <a:lnTo>
                  <a:pt x="1844618" y="1003931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149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BB74091-09FE-44AF-8325-7FE6E175F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891DB7-AB6F-4229-83B3-547CCB1E3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290" y="5449588"/>
            <a:ext cx="10720685" cy="936769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 РУССКОЙ БАНИ</a:t>
            </a:r>
            <a:br>
              <a:rPr lang="en-US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cap="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53F3B0-09F2-9940-480F-50B9C93872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16" b="13234"/>
          <a:stretch>
            <a:fillRect/>
          </a:stretch>
        </p:blipFill>
        <p:spPr>
          <a:xfrm>
            <a:off x="20" y="10"/>
            <a:ext cx="12191980" cy="4187119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F30CCEB-94C4-4F72-BA5A-9CEA85302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434936" y="4446551"/>
            <a:ext cx="1957171" cy="1103687"/>
          </a:xfrm>
          <a:custGeom>
            <a:avLst/>
            <a:gdLst>
              <a:gd name="connsiteX0" fmla="*/ 2017702 w 2017702"/>
              <a:gd name="connsiteY0" fmla="*/ 1137821 h 1137821"/>
              <a:gd name="connsiteX1" fmla="*/ 404 w 2017702"/>
              <a:gd name="connsiteY1" fmla="*/ 1137821 h 1137821"/>
              <a:gd name="connsiteX2" fmla="*/ 0 w 2017702"/>
              <a:gd name="connsiteY2" fmla="*/ 900216 h 1137821"/>
              <a:gd name="connsiteX3" fmla="*/ 1767759 w 2017702"/>
              <a:gd name="connsiteY3" fmla="*/ 901031 h 1137821"/>
              <a:gd name="connsiteX4" fmla="*/ 1767759 w 2017702"/>
              <a:gd name="connsiteY4" fmla="*/ 0 h 1137821"/>
              <a:gd name="connsiteX5" fmla="*/ 2017702 w 2017702"/>
              <a:gd name="connsiteY5" fmla="*/ 0 h 113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7702" h="1137821">
                <a:moveTo>
                  <a:pt x="2017702" y="1137821"/>
                </a:moveTo>
                <a:lnTo>
                  <a:pt x="404" y="1137821"/>
                </a:lnTo>
                <a:cubicBezTo>
                  <a:pt x="-404" y="1055814"/>
                  <a:pt x="807" y="982224"/>
                  <a:pt x="0" y="900216"/>
                </a:cubicBezTo>
                <a:lnTo>
                  <a:pt x="1767759" y="901031"/>
                </a:lnTo>
                <a:lnTo>
                  <a:pt x="1767759" y="0"/>
                </a:lnTo>
                <a:lnTo>
                  <a:pt x="2017702" y="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DE1A94F-CC8B-4954-97A7-ADD4F300D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796837" y="5311230"/>
            <a:ext cx="2042265" cy="1213486"/>
          </a:xfrm>
          <a:custGeom>
            <a:avLst/>
            <a:gdLst>
              <a:gd name="connsiteX0" fmla="*/ 1844618 w 2105428"/>
              <a:gd name="connsiteY0" fmla="*/ 0 h 1251016"/>
              <a:gd name="connsiteX1" fmla="*/ 2105428 w 2105428"/>
              <a:gd name="connsiteY1" fmla="*/ 0 h 1251016"/>
              <a:gd name="connsiteX2" fmla="*/ 2105428 w 2105428"/>
              <a:gd name="connsiteY2" fmla="*/ 1251016 h 1251016"/>
              <a:gd name="connsiteX3" fmla="*/ 421 w 2105428"/>
              <a:gd name="connsiteY3" fmla="*/ 1251016 h 1251016"/>
              <a:gd name="connsiteX4" fmla="*/ 0 w 2105428"/>
              <a:gd name="connsiteY4" fmla="*/ 1003081 h 1251016"/>
              <a:gd name="connsiteX5" fmla="*/ 1844618 w 2105428"/>
              <a:gd name="connsiteY5" fmla="*/ 1003931 h 125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5428" h="1251016">
                <a:moveTo>
                  <a:pt x="1844618" y="0"/>
                </a:moveTo>
                <a:lnTo>
                  <a:pt x="2105428" y="0"/>
                </a:lnTo>
                <a:lnTo>
                  <a:pt x="2105428" y="1251016"/>
                </a:lnTo>
                <a:lnTo>
                  <a:pt x="421" y="1251016"/>
                </a:lnTo>
                <a:cubicBezTo>
                  <a:pt x="-421" y="1165443"/>
                  <a:pt x="842" y="1088654"/>
                  <a:pt x="0" y="1003081"/>
                </a:cubicBezTo>
                <a:lnTo>
                  <a:pt x="1844618" y="1003931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298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61D8973-EAA9-459A-AF59-BBB4233D6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920336-756D-B192-240D-B8D5D07A2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743" y="685800"/>
            <a:ext cx="5793475" cy="1485900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закаливание?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E698C9-B403-9A45-2A74-9211C955C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743" y="2286000"/>
            <a:ext cx="5793475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Закаливание – система мероприятий, повышающих функциональные возможности организма и сопротивляемость к неблагоприятным факторам окружающей среды. В основе закаливания дозированное использование таких факторов, как температура воздуха, воды, инсоляция. Известно, что пребывание на свежем воздухе улучшает самочувствие, настроение ребенка.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EA8A33-C0D0-416D-8359-724B8828C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661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4511CC-1610-D054-761B-5C005D405E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838" r="9586" b="-1"/>
          <a:stretch>
            <a:fillRect/>
          </a:stretch>
        </p:blipFill>
        <p:spPr>
          <a:xfrm>
            <a:off x="7612260" y="10"/>
            <a:ext cx="457973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31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61D8973-EAA9-459A-AF59-BBB4233D6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E70D4D-E301-5709-1C2E-9D61E4024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743" y="685800"/>
            <a:ext cx="5793475" cy="1485900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Польза закаливания детей до года 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9C6C6A-FF64-8B07-D83F-7CDC07DB42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743" y="2286000"/>
            <a:ext cx="5793475" cy="3581400"/>
          </a:xfrm>
        </p:spPr>
        <p:txBody>
          <a:bodyPr>
            <a:normAutofit/>
          </a:bodyPr>
          <a:lstStyle/>
          <a:p>
            <a:pPr lvl="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иммунной системы. </a:t>
            </a:r>
          </a:p>
          <a:p>
            <a:pPr lvl="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Адаптация к температурным изменениям. </a:t>
            </a:r>
          </a:p>
          <a:p>
            <a:pPr lvl="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общего состояния здоровья. </a:t>
            </a:r>
          </a:p>
          <a:p>
            <a:pPr lvl="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физической активности. </a:t>
            </a:r>
          </a:p>
          <a:p>
            <a:pPr lvl="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Нормализация сна и аппетита.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EA8A33-C0D0-416D-8359-724B8828C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661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DFCAB2C-EBC4-5A97-18A1-F6AA3EC8A2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213" r="12214" b="1"/>
          <a:stretch>
            <a:fillRect/>
          </a:stretch>
        </p:blipFill>
        <p:spPr>
          <a:xfrm>
            <a:off x="7612260" y="10"/>
            <a:ext cx="457973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734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FCC5C6-004D-9311-D28E-410661D02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8922" y="384858"/>
            <a:ext cx="9601200" cy="148590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Противопоказания к закаливанию детей до года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A2EED2-5D38-705F-9F61-7DCE48971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5853" y="1689904"/>
            <a:ext cx="4635661" cy="4583574"/>
          </a:xfrm>
        </p:spPr>
        <p:txBody>
          <a:bodyPr/>
          <a:lstStyle/>
          <a:p>
            <a:pPr lvl="0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Болезни органов дыхания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Порок сердца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гемоглобина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 температура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Повышенная нервная возбудимость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Внезапная потеря веса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Нарушенная функция ЖКТ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Беспокойный сон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FD9CDE-E233-649B-C8D2-C8CDF552C14A}"/>
              </a:ext>
            </a:extLst>
          </p:cNvPr>
          <p:cNvSpPr txBox="1"/>
          <p:nvPr/>
        </p:nvSpPr>
        <p:spPr>
          <a:xfrm>
            <a:off x="5752618" y="1689904"/>
            <a:ext cx="6439382" cy="3866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ru-RU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Также </a:t>
            </a:r>
            <a:r>
              <a:rPr lang="ru-RU" sz="2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временными противопоказаниями</a:t>
            </a:r>
            <a:r>
              <a:rPr lang="ru-RU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к началу закаливающих процедур являются: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все заболевания с повышением температуры;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обширные поражения кожных покровов;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травмы;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заболевания со значительными нарушениями деятельности сердечно-сосудистой, нервной, дыхательной и выделительной систем.</a:t>
            </a:r>
          </a:p>
        </p:txBody>
      </p:sp>
    </p:spTree>
    <p:extLst>
      <p:ext uri="{BB962C8B-B14F-4D97-AF65-F5344CB8AC3E}">
        <p14:creationId xmlns:p14="http://schemas.microsoft.com/office/powerpoint/2010/main" val="3221225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7500303-A207-4812-BEB9-51E132FEB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10118C91-C025-4776-BE95-E9926378E7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339174D0-30E8-4BBF-BF81-5DDAC33C0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BB74091-09FE-44AF-8325-7FE6E175F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39595C-F5B8-D4BE-425E-D06FE8916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25" y="4943994"/>
            <a:ext cx="10720685" cy="93676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900" cap="al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Воздушные</a:t>
            </a:r>
            <a:r>
              <a:rPr lang="en-US" sz="4900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00" cap="al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ванны</a:t>
            </a:r>
            <a:br>
              <a:rPr lang="en-US" sz="3000" cap="all" dirty="0"/>
            </a:br>
            <a:endParaRPr lang="en-US" sz="3000" cap="all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D377C4-25DA-C4E8-6796-A72EDD0C2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606" y="643467"/>
            <a:ext cx="5080518" cy="354366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992755-D2AB-6260-B784-0D3ED2713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733" y="702894"/>
            <a:ext cx="5130799" cy="3424808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F30CCEB-94C4-4F72-BA5A-9CEA85302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434936" y="4446551"/>
            <a:ext cx="1957171" cy="1103687"/>
          </a:xfrm>
          <a:custGeom>
            <a:avLst/>
            <a:gdLst>
              <a:gd name="connsiteX0" fmla="*/ 2017702 w 2017702"/>
              <a:gd name="connsiteY0" fmla="*/ 1137821 h 1137821"/>
              <a:gd name="connsiteX1" fmla="*/ 404 w 2017702"/>
              <a:gd name="connsiteY1" fmla="*/ 1137821 h 1137821"/>
              <a:gd name="connsiteX2" fmla="*/ 0 w 2017702"/>
              <a:gd name="connsiteY2" fmla="*/ 900216 h 1137821"/>
              <a:gd name="connsiteX3" fmla="*/ 1767759 w 2017702"/>
              <a:gd name="connsiteY3" fmla="*/ 901031 h 1137821"/>
              <a:gd name="connsiteX4" fmla="*/ 1767759 w 2017702"/>
              <a:gd name="connsiteY4" fmla="*/ 0 h 1137821"/>
              <a:gd name="connsiteX5" fmla="*/ 2017702 w 2017702"/>
              <a:gd name="connsiteY5" fmla="*/ 0 h 113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7702" h="1137821">
                <a:moveTo>
                  <a:pt x="2017702" y="1137821"/>
                </a:moveTo>
                <a:lnTo>
                  <a:pt x="404" y="1137821"/>
                </a:lnTo>
                <a:cubicBezTo>
                  <a:pt x="-404" y="1055814"/>
                  <a:pt x="807" y="982224"/>
                  <a:pt x="0" y="900216"/>
                </a:cubicBezTo>
                <a:lnTo>
                  <a:pt x="1767759" y="901031"/>
                </a:lnTo>
                <a:lnTo>
                  <a:pt x="1767759" y="0"/>
                </a:lnTo>
                <a:lnTo>
                  <a:pt x="2017702" y="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DE1A94F-CC8B-4954-97A7-ADD4F300D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796837" y="5311230"/>
            <a:ext cx="2042265" cy="1213486"/>
          </a:xfrm>
          <a:custGeom>
            <a:avLst/>
            <a:gdLst>
              <a:gd name="connsiteX0" fmla="*/ 1844618 w 2105428"/>
              <a:gd name="connsiteY0" fmla="*/ 0 h 1251016"/>
              <a:gd name="connsiteX1" fmla="*/ 2105428 w 2105428"/>
              <a:gd name="connsiteY1" fmla="*/ 0 h 1251016"/>
              <a:gd name="connsiteX2" fmla="*/ 2105428 w 2105428"/>
              <a:gd name="connsiteY2" fmla="*/ 1251016 h 1251016"/>
              <a:gd name="connsiteX3" fmla="*/ 421 w 2105428"/>
              <a:gd name="connsiteY3" fmla="*/ 1251016 h 1251016"/>
              <a:gd name="connsiteX4" fmla="*/ 0 w 2105428"/>
              <a:gd name="connsiteY4" fmla="*/ 1003081 h 1251016"/>
              <a:gd name="connsiteX5" fmla="*/ 1844618 w 2105428"/>
              <a:gd name="connsiteY5" fmla="*/ 1003931 h 125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5428" h="1251016">
                <a:moveTo>
                  <a:pt x="1844618" y="0"/>
                </a:moveTo>
                <a:lnTo>
                  <a:pt x="2105428" y="0"/>
                </a:lnTo>
                <a:lnTo>
                  <a:pt x="2105428" y="1251016"/>
                </a:lnTo>
                <a:lnTo>
                  <a:pt x="421" y="1251016"/>
                </a:lnTo>
                <a:cubicBezTo>
                  <a:pt x="-421" y="1165443"/>
                  <a:pt x="842" y="1088654"/>
                  <a:pt x="0" y="1003081"/>
                </a:cubicBezTo>
                <a:lnTo>
                  <a:pt x="1844618" y="1003931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264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7500303-A207-4812-BEB9-51E132FEB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10118C91-C025-4776-BE95-E9926378E7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339174D0-30E8-4BBF-BF81-5DDAC33C0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BB74091-09FE-44AF-8325-7FE6E175F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7464D3-1190-8B8C-E43B-7BB1C62BD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847" y="5277764"/>
            <a:ext cx="10720685" cy="936769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ЗАКАЛИВАНИЕ СОЛНЦЕМ</a:t>
            </a:r>
            <a:br>
              <a:rPr lang="en-US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cap="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CCC5C5-86B1-F0D9-0949-EC9B97B7B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034" y="643467"/>
            <a:ext cx="3543662" cy="354366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A923AE-7887-AD98-D8BB-D858CAF07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733" y="702894"/>
            <a:ext cx="5130799" cy="3424808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F30CCEB-94C4-4F72-BA5A-9CEA85302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434936" y="4446551"/>
            <a:ext cx="1957171" cy="1103687"/>
          </a:xfrm>
          <a:custGeom>
            <a:avLst/>
            <a:gdLst>
              <a:gd name="connsiteX0" fmla="*/ 2017702 w 2017702"/>
              <a:gd name="connsiteY0" fmla="*/ 1137821 h 1137821"/>
              <a:gd name="connsiteX1" fmla="*/ 404 w 2017702"/>
              <a:gd name="connsiteY1" fmla="*/ 1137821 h 1137821"/>
              <a:gd name="connsiteX2" fmla="*/ 0 w 2017702"/>
              <a:gd name="connsiteY2" fmla="*/ 900216 h 1137821"/>
              <a:gd name="connsiteX3" fmla="*/ 1767759 w 2017702"/>
              <a:gd name="connsiteY3" fmla="*/ 901031 h 1137821"/>
              <a:gd name="connsiteX4" fmla="*/ 1767759 w 2017702"/>
              <a:gd name="connsiteY4" fmla="*/ 0 h 1137821"/>
              <a:gd name="connsiteX5" fmla="*/ 2017702 w 2017702"/>
              <a:gd name="connsiteY5" fmla="*/ 0 h 113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7702" h="1137821">
                <a:moveTo>
                  <a:pt x="2017702" y="1137821"/>
                </a:moveTo>
                <a:lnTo>
                  <a:pt x="404" y="1137821"/>
                </a:lnTo>
                <a:cubicBezTo>
                  <a:pt x="-404" y="1055814"/>
                  <a:pt x="807" y="982224"/>
                  <a:pt x="0" y="900216"/>
                </a:cubicBezTo>
                <a:lnTo>
                  <a:pt x="1767759" y="901031"/>
                </a:lnTo>
                <a:lnTo>
                  <a:pt x="1767759" y="0"/>
                </a:lnTo>
                <a:lnTo>
                  <a:pt x="2017702" y="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DE1A94F-CC8B-4954-97A7-ADD4F300D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796837" y="5311230"/>
            <a:ext cx="2042265" cy="1213486"/>
          </a:xfrm>
          <a:custGeom>
            <a:avLst/>
            <a:gdLst>
              <a:gd name="connsiteX0" fmla="*/ 1844618 w 2105428"/>
              <a:gd name="connsiteY0" fmla="*/ 0 h 1251016"/>
              <a:gd name="connsiteX1" fmla="*/ 2105428 w 2105428"/>
              <a:gd name="connsiteY1" fmla="*/ 0 h 1251016"/>
              <a:gd name="connsiteX2" fmla="*/ 2105428 w 2105428"/>
              <a:gd name="connsiteY2" fmla="*/ 1251016 h 1251016"/>
              <a:gd name="connsiteX3" fmla="*/ 421 w 2105428"/>
              <a:gd name="connsiteY3" fmla="*/ 1251016 h 1251016"/>
              <a:gd name="connsiteX4" fmla="*/ 0 w 2105428"/>
              <a:gd name="connsiteY4" fmla="*/ 1003081 h 1251016"/>
              <a:gd name="connsiteX5" fmla="*/ 1844618 w 2105428"/>
              <a:gd name="connsiteY5" fmla="*/ 1003931 h 125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5428" h="1251016">
                <a:moveTo>
                  <a:pt x="1844618" y="0"/>
                </a:moveTo>
                <a:lnTo>
                  <a:pt x="2105428" y="0"/>
                </a:lnTo>
                <a:lnTo>
                  <a:pt x="2105428" y="1251016"/>
                </a:lnTo>
                <a:lnTo>
                  <a:pt x="421" y="1251016"/>
                </a:lnTo>
                <a:cubicBezTo>
                  <a:pt x="-421" y="1165443"/>
                  <a:pt x="842" y="1088654"/>
                  <a:pt x="0" y="1003081"/>
                </a:cubicBezTo>
                <a:lnTo>
                  <a:pt x="1844618" y="1003931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2585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7500303-A207-4812-BEB9-51E132FEB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10118C91-C025-4776-BE95-E9926378E7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339174D0-30E8-4BBF-BF81-5DDAC33C0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BB74091-09FE-44AF-8325-7FE6E175F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191C82-1275-EC4C-BEEB-8D1189E57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25" y="5027673"/>
            <a:ext cx="10720685" cy="93676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900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ВОДНЫЕ ПРОЦЕДУРЫ</a:t>
            </a:r>
            <a:br>
              <a:rPr lang="en-US" sz="3000" cap="all" dirty="0"/>
            </a:br>
            <a:endParaRPr lang="en-US" sz="3000" cap="all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5DFDEF-B59B-CE98-223B-A828FD206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424" y="643467"/>
            <a:ext cx="4724882" cy="354366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C58A112-8E6B-D78A-B816-BEC9459A4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733" y="696480"/>
            <a:ext cx="5130799" cy="3437635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F30CCEB-94C4-4F72-BA5A-9CEA85302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434936" y="4446551"/>
            <a:ext cx="1957171" cy="1103687"/>
          </a:xfrm>
          <a:custGeom>
            <a:avLst/>
            <a:gdLst>
              <a:gd name="connsiteX0" fmla="*/ 2017702 w 2017702"/>
              <a:gd name="connsiteY0" fmla="*/ 1137821 h 1137821"/>
              <a:gd name="connsiteX1" fmla="*/ 404 w 2017702"/>
              <a:gd name="connsiteY1" fmla="*/ 1137821 h 1137821"/>
              <a:gd name="connsiteX2" fmla="*/ 0 w 2017702"/>
              <a:gd name="connsiteY2" fmla="*/ 900216 h 1137821"/>
              <a:gd name="connsiteX3" fmla="*/ 1767759 w 2017702"/>
              <a:gd name="connsiteY3" fmla="*/ 901031 h 1137821"/>
              <a:gd name="connsiteX4" fmla="*/ 1767759 w 2017702"/>
              <a:gd name="connsiteY4" fmla="*/ 0 h 1137821"/>
              <a:gd name="connsiteX5" fmla="*/ 2017702 w 2017702"/>
              <a:gd name="connsiteY5" fmla="*/ 0 h 113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7702" h="1137821">
                <a:moveTo>
                  <a:pt x="2017702" y="1137821"/>
                </a:moveTo>
                <a:lnTo>
                  <a:pt x="404" y="1137821"/>
                </a:lnTo>
                <a:cubicBezTo>
                  <a:pt x="-404" y="1055814"/>
                  <a:pt x="807" y="982224"/>
                  <a:pt x="0" y="900216"/>
                </a:cubicBezTo>
                <a:lnTo>
                  <a:pt x="1767759" y="901031"/>
                </a:lnTo>
                <a:lnTo>
                  <a:pt x="1767759" y="0"/>
                </a:lnTo>
                <a:lnTo>
                  <a:pt x="2017702" y="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DE1A94F-CC8B-4954-97A7-ADD4F300D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796837" y="5311230"/>
            <a:ext cx="2042265" cy="1213486"/>
          </a:xfrm>
          <a:custGeom>
            <a:avLst/>
            <a:gdLst>
              <a:gd name="connsiteX0" fmla="*/ 1844618 w 2105428"/>
              <a:gd name="connsiteY0" fmla="*/ 0 h 1251016"/>
              <a:gd name="connsiteX1" fmla="*/ 2105428 w 2105428"/>
              <a:gd name="connsiteY1" fmla="*/ 0 h 1251016"/>
              <a:gd name="connsiteX2" fmla="*/ 2105428 w 2105428"/>
              <a:gd name="connsiteY2" fmla="*/ 1251016 h 1251016"/>
              <a:gd name="connsiteX3" fmla="*/ 421 w 2105428"/>
              <a:gd name="connsiteY3" fmla="*/ 1251016 h 1251016"/>
              <a:gd name="connsiteX4" fmla="*/ 0 w 2105428"/>
              <a:gd name="connsiteY4" fmla="*/ 1003081 h 1251016"/>
              <a:gd name="connsiteX5" fmla="*/ 1844618 w 2105428"/>
              <a:gd name="connsiteY5" fmla="*/ 1003931 h 125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5428" h="1251016">
                <a:moveTo>
                  <a:pt x="1844618" y="0"/>
                </a:moveTo>
                <a:lnTo>
                  <a:pt x="2105428" y="0"/>
                </a:lnTo>
                <a:lnTo>
                  <a:pt x="2105428" y="1251016"/>
                </a:lnTo>
                <a:lnTo>
                  <a:pt x="421" y="1251016"/>
                </a:lnTo>
                <a:cubicBezTo>
                  <a:pt x="-421" y="1165443"/>
                  <a:pt x="842" y="1088654"/>
                  <a:pt x="0" y="1003081"/>
                </a:cubicBezTo>
                <a:lnTo>
                  <a:pt x="1844618" y="1003931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898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F9A0C1C-8ABC-401B-8FE9-AC9327C4C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556DF0-D7E4-F223-3771-DAFE2E004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0" y="-57303"/>
            <a:ext cx="4876800" cy="26201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ТРАДИЦИОННЫЕ ВОДНЫЕ ПРОЦЕДУРЫ</a:t>
            </a:r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BA5783C3-2F96-40A7-A24F-30CB07AA3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649163" y="634028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A9D08DBA-0326-4C4E-ACFB-576F3ABDD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94670" y="2016617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871E0C-F2DA-22BD-D23B-FF003CF86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023" y="1936940"/>
            <a:ext cx="5659222" cy="318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938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9">
            <a:extLst>
              <a:ext uri="{FF2B5EF4-FFF2-40B4-BE49-F238E27FC236}">
                <a16:creationId xmlns:a16="http://schemas.microsoft.com/office/drawing/2014/main" id="{57500303-A207-4812-BEB9-51E132FEB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10118C91-C025-4776-BE95-E9926378E7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339174D0-30E8-4BBF-BF81-5DDAC33C0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 useBgFill="1">
        <p:nvSpPr>
          <p:cNvPr id="23" name="Rectangle 13">
            <a:extLst>
              <a:ext uri="{FF2B5EF4-FFF2-40B4-BE49-F238E27FC236}">
                <a16:creationId xmlns:a16="http://schemas.microsoft.com/office/drawing/2014/main" id="{7BB74091-09FE-44AF-8325-7FE6E175F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55B358-2991-44A7-2DE8-5AB64D860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858" y="5792398"/>
            <a:ext cx="10720685" cy="936769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КОНТРАСТНОЕ И НЕТРАДИЦИОННОЕ ЗАКАЛИВАНИЕ</a:t>
            </a:r>
            <a:br>
              <a:rPr lang="en-US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cap="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591BDB-A74A-0C92-5AE9-D9AFC2887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6" y="709307"/>
            <a:ext cx="5130799" cy="341198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0724483-E600-EF33-AB18-CD1E57B95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733" y="709307"/>
            <a:ext cx="5130799" cy="3411981"/>
          </a:xfrm>
          <a:prstGeom prst="rect">
            <a:avLst/>
          </a:prstGeom>
        </p:spPr>
      </p:pic>
      <p:sp>
        <p:nvSpPr>
          <p:cNvPr id="24" name="Freeform: Shape 15">
            <a:extLst>
              <a:ext uri="{FF2B5EF4-FFF2-40B4-BE49-F238E27FC236}">
                <a16:creationId xmlns:a16="http://schemas.microsoft.com/office/drawing/2014/main" id="{0F30CCEB-94C4-4F72-BA5A-9CEA85302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434936" y="4446551"/>
            <a:ext cx="1957171" cy="1103687"/>
          </a:xfrm>
          <a:custGeom>
            <a:avLst/>
            <a:gdLst>
              <a:gd name="connsiteX0" fmla="*/ 2017702 w 2017702"/>
              <a:gd name="connsiteY0" fmla="*/ 1137821 h 1137821"/>
              <a:gd name="connsiteX1" fmla="*/ 404 w 2017702"/>
              <a:gd name="connsiteY1" fmla="*/ 1137821 h 1137821"/>
              <a:gd name="connsiteX2" fmla="*/ 0 w 2017702"/>
              <a:gd name="connsiteY2" fmla="*/ 900216 h 1137821"/>
              <a:gd name="connsiteX3" fmla="*/ 1767759 w 2017702"/>
              <a:gd name="connsiteY3" fmla="*/ 901031 h 1137821"/>
              <a:gd name="connsiteX4" fmla="*/ 1767759 w 2017702"/>
              <a:gd name="connsiteY4" fmla="*/ 0 h 1137821"/>
              <a:gd name="connsiteX5" fmla="*/ 2017702 w 2017702"/>
              <a:gd name="connsiteY5" fmla="*/ 0 h 113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7702" h="1137821">
                <a:moveTo>
                  <a:pt x="2017702" y="1137821"/>
                </a:moveTo>
                <a:lnTo>
                  <a:pt x="404" y="1137821"/>
                </a:lnTo>
                <a:cubicBezTo>
                  <a:pt x="-404" y="1055814"/>
                  <a:pt x="807" y="982224"/>
                  <a:pt x="0" y="900216"/>
                </a:cubicBezTo>
                <a:lnTo>
                  <a:pt x="1767759" y="901031"/>
                </a:lnTo>
                <a:lnTo>
                  <a:pt x="1767759" y="0"/>
                </a:lnTo>
                <a:lnTo>
                  <a:pt x="2017702" y="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5" name="Freeform: Shape 17">
            <a:extLst>
              <a:ext uri="{FF2B5EF4-FFF2-40B4-BE49-F238E27FC236}">
                <a16:creationId xmlns:a16="http://schemas.microsoft.com/office/drawing/2014/main" id="{0DE1A94F-CC8B-4954-97A7-ADD4F300D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796837" y="5311230"/>
            <a:ext cx="2042265" cy="1213486"/>
          </a:xfrm>
          <a:custGeom>
            <a:avLst/>
            <a:gdLst>
              <a:gd name="connsiteX0" fmla="*/ 1844618 w 2105428"/>
              <a:gd name="connsiteY0" fmla="*/ 0 h 1251016"/>
              <a:gd name="connsiteX1" fmla="*/ 2105428 w 2105428"/>
              <a:gd name="connsiteY1" fmla="*/ 0 h 1251016"/>
              <a:gd name="connsiteX2" fmla="*/ 2105428 w 2105428"/>
              <a:gd name="connsiteY2" fmla="*/ 1251016 h 1251016"/>
              <a:gd name="connsiteX3" fmla="*/ 421 w 2105428"/>
              <a:gd name="connsiteY3" fmla="*/ 1251016 h 1251016"/>
              <a:gd name="connsiteX4" fmla="*/ 0 w 2105428"/>
              <a:gd name="connsiteY4" fmla="*/ 1003081 h 1251016"/>
              <a:gd name="connsiteX5" fmla="*/ 1844618 w 2105428"/>
              <a:gd name="connsiteY5" fmla="*/ 1003931 h 125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5428" h="1251016">
                <a:moveTo>
                  <a:pt x="1844618" y="0"/>
                </a:moveTo>
                <a:lnTo>
                  <a:pt x="2105428" y="0"/>
                </a:lnTo>
                <a:lnTo>
                  <a:pt x="2105428" y="1251016"/>
                </a:lnTo>
                <a:lnTo>
                  <a:pt x="421" y="1251016"/>
                </a:lnTo>
                <a:cubicBezTo>
                  <a:pt x="-421" y="1165443"/>
                  <a:pt x="842" y="1088654"/>
                  <a:pt x="0" y="1003081"/>
                </a:cubicBezTo>
                <a:lnTo>
                  <a:pt x="1844618" y="1003931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5612927"/>
      </p:ext>
    </p:extLst>
  </p:cSld>
  <p:clrMapOvr>
    <a:masterClrMapping/>
  </p:clrMapOvr>
</p:sld>
</file>

<file path=ppt/theme/theme1.xml><?xml version="1.0" encoding="utf-8"?>
<a:theme xmlns:a="http://schemas.openxmlformats.org/drawingml/2006/main" name="Уголки">
  <a:themeElements>
    <a:clrScheme name="Уголки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Уголки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Уголки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TM10001105[[fn=Уголки]]</Template>
  <TotalTime>41</TotalTime>
  <Words>188</Words>
  <Application>Microsoft Office PowerPoint</Application>
  <PresentationFormat>Широкоэкранный</PresentationFormat>
  <Paragraphs>32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Franklin Gothic Book</vt:lpstr>
      <vt:lpstr>Symbol</vt:lpstr>
      <vt:lpstr>Times New Roman</vt:lpstr>
      <vt:lpstr>Уголки</vt:lpstr>
      <vt:lpstr>Закаливание ребенка первого года жизни </vt:lpstr>
      <vt:lpstr>Что такое закаливание?</vt:lpstr>
      <vt:lpstr>Польза закаливания детей до года </vt:lpstr>
      <vt:lpstr>Противопоказания к закаливанию детей до года</vt:lpstr>
      <vt:lpstr>Воздушные ванны </vt:lpstr>
      <vt:lpstr>ЗАКАЛИВАНИЕ СОЛНЦЕМ </vt:lpstr>
      <vt:lpstr>ВОДНЫЕ ПРОЦЕДУРЫ </vt:lpstr>
      <vt:lpstr>ТРАДИЦИОННЫЕ ВОДНЫЕ ПРОЦЕДУРЫ</vt:lpstr>
      <vt:lpstr>КОНТРАСТНОЕ И НЕТРАДИЦИОННОЕ ЗАКАЛИВАНИЕ </vt:lpstr>
      <vt:lpstr>ЭФФЕКТ РУССКОЙ БАНИ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Дарья Котельникова</dc:creator>
  <cp:lastModifiedBy>Дарья Котельникова</cp:lastModifiedBy>
  <cp:revision>1</cp:revision>
  <dcterms:created xsi:type="dcterms:W3CDTF">2025-09-24T11:33:23Z</dcterms:created>
  <dcterms:modified xsi:type="dcterms:W3CDTF">2025-09-24T12:14:44Z</dcterms:modified>
</cp:coreProperties>
</file>